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5" r:id="rId2"/>
    <p:sldId id="267" r:id="rId3"/>
    <p:sldId id="269" r:id="rId4"/>
    <p:sldId id="266" r:id="rId5"/>
    <p:sldId id="258" r:id="rId6"/>
    <p:sldId id="268" r:id="rId7"/>
    <p:sldId id="259" r:id="rId8"/>
    <p:sldId id="260" r:id="rId9"/>
    <p:sldId id="262" r:id="rId10"/>
    <p:sldId id="261" r:id="rId11"/>
    <p:sldId id="263" r:id="rId12"/>
    <p:sldId id="264" r:id="rId13"/>
    <p:sldId id="270"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B8E1534-632C-47CF-A842-6E4B57B05379}" type="datetimeFigureOut">
              <a:rPr lang="ar-IQ" smtClean="0"/>
              <a:t>20/06/1442</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5226E07-BE5A-450C-BD75-5605BA67E802}"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B8E1534-632C-47CF-A842-6E4B57B05379}" type="datetimeFigureOut">
              <a:rPr lang="ar-IQ" smtClean="0"/>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B8E1534-632C-47CF-A842-6E4B57B05379}" type="datetimeFigureOut">
              <a:rPr lang="ar-IQ" smtClean="0"/>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B8E1534-632C-47CF-A842-6E4B57B05379}" type="datetimeFigureOut">
              <a:rPr lang="ar-IQ" smtClean="0"/>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4B8E1534-632C-47CF-A842-6E4B57B05379}" type="datetimeFigureOut">
              <a:rPr lang="ar-IQ" smtClean="0"/>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4B8E1534-632C-47CF-A842-6E4B57B05379}" type="datetimeFigureOut">
              <a:rPr lang="ar-IQ" smtClean="0"/>
              <a:t>20/06/1442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226E07-BE5A-450C-BD75-5605BA67E802}"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B8E1534-632C-47CF-A842-6E4B57B05379}" type="datetimeFigureOut">
              <a:rPr lang="ar-IQ" smtClean="0"/>
              <a:t>20/06/1442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4B8E1534-632C-47CF-A842-6E4B57B05379}" type="datetimeFigureOut">
              <a:rPr lang="ar-IQ" smtClean="0"/>
              <a:t>20/06/1442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E1534-632C-47CF-A842-6E4B57B05379}" type="datetimeFigureOut">
              <a:rPr lang="ar-IQ" smtClean="0"/>
              <a:t>20/06/1442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8E1534-632C-47CF-A842-6E4B57B05379}" type="datetimeFigureOut">
              <a:rPr lang="ar-IQ" smtClean="0"/>
              <a:t>20/06/1442</a:t>
            </a:fld>
            <a:endParaRPr lang="ar-IQ"/>
          </a:p>
        </p:txBody>
      </p:sp>
      <p:sp>
        <p:nvSpPr>
          <p:cNvPr id="7" name="Slide Number Placeholder 6"/>
          <p:cNvSpPr>
            <a:spLocks noGrp="1"/>
          </p:cNvSpPr>
          <p:nvPr>
            <p:ph type="sldNum" sz="quarter" idx="12"/>
          </p:nvPr>
        </p:nvSpPr>
        <p:spPr/>
        <p:txBody>
          <a:bodyPr/>
          <a:lstStyle/>
          <a:p>
            <a:fld id="{25226E07-BE5A-450C-BD75-5605BA67E802}"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4B8E1534-632C-47CF-A842-6E4B57B05379}" type="datetimeFigureOut">
              <a:rPr lang="ar-IQ" smtClean="0"/>
              <a:t>20/06/1442</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25226E07-BE5A-450C-BD75-5605BA67E80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B8E1534-632C-47CF-A842-6E4B57B05379}" type="datetimeFigureOut">
              <a:rPr lang="ar-IQ" smtClean="0"/>
              <a:t>20/06/1442</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5226E07-BE5A-450C-BD75-5605BA67E80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9.jpg"/><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السومريين 6\imag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5040560" cy="58326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مستطيل مخدوش من كلا الطرفين 3"/>
          <p:cNvSpPr/>
          <p:nvPr/>
        </p:nvSpPr>
        <p:spPr>
          <a:xfrm>
            <a:off x="5868144" y="980728"/>
            <a:ext cx="2304256" cy="1152128"/>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perspectiveFront"/>
              <a:lightRig rig="threePt" dir="t"/>
            </a:scene3d>
          </a:bodyPr>
          <a:lstStyle/>
          <a:p>
            <a:pPr algn="ctr"/>
            <a:r>
              <a:rPr lang="ar-IQ" dirty="0">
                <a:solidFill>
                  <a:srgbClr val="0070C0"/>
                </a:solidFill>
              </a:rPr>
              <a:t>قسم الجغرافيا </a:t>
            </a:r>
          </a:p>
          <a:p>
            <a:pPr algn="ctr"/>
            <a:r>
              <a:rPr lang="ar-IQ" dirty="0">
                <a:solidFill>
                  <a:srgbClr val="0070C0"/>
                </a:solidFill>
              </a:rPr>
              <a:t>المرحلة الاولى </a:t>
            </a:r>
          </a:p>
        </p:txBody>
      </p:sp>
      <p:sp>
        <p:nvSpPr>
          <p:cNvPr id="5" name="مخطط انسيابي: متعدد المستندات 4"/>
          <p:cNvSpPr/>
          <p:nvPr/>
        </p:nvSpPr>
        <p:spPr>
          <a:xfrm>
            <a:off x="6468710" y="2996952"/>
            <a:ext cx="1924800" cy="1368152"/>
          </a:xfrm>
          <a:prstGeom prst="flowChartMulti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perspectiveLeft"/>
              <a:lightRig rig="threePt" dir="t"/>
            </a:scene3d>
          </a:bodyPr>
          <a:lstStyle/>
          <a:p>
            <a:pPr algn="ctr"/>
            <a:r>
              <a:rPr lang="ar-IQ" dirty="0">
                <a:solidFill>
                  <a:srgbClr val="002060"/>
                </a:solidFill>
              </a:rPr>
              <a:t>جغرافيا العراق في التاريخ  القديم </a:t>
            </a:r>
          </a:p>
        </p:txBody>
      </p:sp>
      <p:sp>
        <p:nvSpPr>
          <p:cNvPr id="6" name="مخطط انسيابي: شريط مثقب 5"/>
          <p:cNvSpPr/>
          <p:nvPr/>
        </p:nvSpPr>
        <p:spPr>
          <a:xfrm>
            <a:off x="6422998" y="5786720"/>
            <a:ext cx="2016224" cy="618360"/>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bliqueTopRight"/>
              <a:lightRig rig="threePt" dir="t"/>
            </a:scene3d>
          </a:bodyPr>
          <a:lstStyle/>
          <a:p>
            <a:pPr algn="ctr"/>
            <a:r>
              <a:rPr lang="ar-IQ" sz="1200" b="1" dirty="0">
                <a:solidFill>
                  <a:schemeClr val="tx1"/>
                </a:solidFill>
              </a:rPr>
              <a:t>م د شذى احمد عيسى </a:t>
            </a:r>
          </a:p>
        </p:txBody>
      </p:sp>
    </p:spTree>
    <p:extLst>
      <p:ext uri="{BB962C8B-B14F-4D97-AF65-F5344CB8AC3E}">
        <p14:creationId xmlns:p14="http://schemas.microsoft.com/office/powerpoint/2010/main" val="268388726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3568" y="2480658"/>
            <a:ext cx="3600400" cy="3600400"/>
          </a:xfrm>
          <a:prstGeom prst="rect">
            <a:avLst/>
          </a:prstGeom>
          <a:ln>
            <a:noFill/>
          </a:ln>
          <a:effectLst>
            <a:reflection blurRad="6350" stA="50000" endA="300" endPos="55000" dir="5400000" sy="-100000" algn="bl" rotWithShape="0"/>
            <a:softEdge rad="112500"/>
          </a:effectLst>
        </p:spPr>
      </p:pic>
      <p:sp>
        <p:nvSpPr>
          <p:cNvPr id="6" name="عنصر نائب للمحتوى 5"/>
          <p:cNvSpPr>
            <a:spLocks noGrp="1"/>
          </p:cNvSpPr>
          <p:nvPr>
            <p:ph sz="quarter" idx="4"/>
          </p:nvPr>
        </p:nvSpPr>
        <p:spPr>
          <a:solidFill>
            <a:schemeClr val="bg2">
              <a:lumMod val="60000"/>
              <a:lumOff val="40000"/>
            </a:schemeClr>
          </a:solidFill>
        </p:spPr>
        <p:txBody>
          <a:bodyPr>
            <a:normAutofit fontScale="70000" lnSpcReduction="20000"/>
          </a:bodyPr>
          <a:lstStyle/>
          <a:p>
            <a:r>
              <a:rPr lang="ar-IQ" b="1" i="1" dirty="0">
                <a:solidFill>
                  <a:srgbClr val="7030A0"/>
                </a:solidFill>
                <a:latin typeface="Arial" pitchFamily="34" charset="0"/>
                <a:cs typeface="Arial" pitchFamily="34" charset="0"/>
              </a:rPr>
              <a:t>فاذا كان الماء شرطا ضروريا لحياة الانسان فهو اكثر ضرورة لنشوء وتطور الحضارات لذلك ليس غريبا ان تقوم اقدم مراكز الحضارات الانسانية وتزدهر على مقربه من مصادر المياه الدائمة كحضارة وادي الرافدين الى جانب توفر التربة الخصبة فيها . </a:t>
            </a:r>
            <a:endParaRPr lang="en-US" b="1" i="1" dirty="0">
              <a:solidFill>
                <a:srgbClr val="7030A0"/>
              </a:solidFill>
              <a:latin typeface="Arial" pitchFamily="34" charset="0"/>
              <a:cs typeface="Arial" pitchFamily="34" charset="0"/>
            </a:endParaRPr>
          </a:p>
          <a:p>
            <a:r>
              <a:rPr lang="ar-IQ" b="1" i="1" dirty="0">
                <a:solidFill>
                  <a:srgbClr val="0070C0"/>
                </a:solidFill>
                <a:latin typeface="Arial" pitchFamily="34" charset="0"/>
                <a:cs typeface="Arial" pitchFamily="34" charset="0"/>
              </a:rPr>
              <a:t>لابد الاشارة ان هناك عامل مهم ساعد على ازدهار وتنوع  الزراعة هو   تنوع المناخ في ارض الرافدين والذي ادى الى تنوع المحاصيل وبالتالي ظهور المقايضة بين المناطق ونشاط التجارة . </a:t>
            </a:r>
            <a:endParaRPr lang="en-US" b="1" i="1" dirty="0">
              <a:solidFill>
                <a:srgbClr val="0070C0"/>
              </a:solidFill>
              <a:latin typeface="Arial" pitchFamily="34" charset="0"/>
              <a:cs typeface="Arial" pitchFamily="34" charset="0"/>
            </a:endParaRPr>
          </a:p>
          <a:p>
            <a:endParaRPr lang="ar-IQ" dirty="0"/>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620688"/>
            <a:ext cx="6912768" cy="1859970"/>
          </a:xfrm>
          <a:prstGeom prst="rect">
            <a:avLst/>
          </a:prstGeom>
          <a:ln>
            <a:noFill/>
          </a:ln>
          <a:effectLst>
            <a:reflection blurRad="6350" stA="50000" endA="300" endPos="38500" dist="50800" dir="5400000" sy="-100000" algn="bl" rotWithShape="0"/>
            <a:softEdge rad="112500"/>
          </a:effectLst>
          <a:scene3d>
            <a:camera prst="perspectiveFront"/>
            <a:lightRig rig="threePt" dir="t"/>
          </a:scene3d>
        </p:spPr>
      </p:pic>
    </p:spTree>
    <p:extLst>
      <p:ext uri="{BB962C8B-B14F-4D97-AF65-F5344CB8AC3E}">
        <p14:creationId xmlns:p14="http://schemas.microsoft.com/office/powerpoint/2010/main" val="174953559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79090" y="189512"/>
            <a:ext cx="7344816" cy="2546896"/>
          </a:xfrm>
          <a:prstGeom prst="roundRect">
            <a:avLst>
              <a:gd name="adj" fmla="val 8594"/>
            </a:avLst>
          </a:prstGeom>
          <a:solidFill>
            <a:srgbClr val="FFFFFF">
              <a:shade val="85000"/>
            </a:srgbClr>
          </a:solidFill>
          <a:ln>
            <a:noFill/>
          </a:ln>
          <a:effectLst>
            <a:reflection blurRad="6350" stA="50000" endA="300" endPos="90000" dist="50800" dir="5400000" sy="-100000" algn="bl" rotWithShape="0"/>
          </a:effectLst>
          <a:scene3d>
            <a:camera prst="perspectiveRight"/>
            <a:lightRig rig="threePt" dir="t"/>
          </a:scene3d>
        </p:spPr>
      </p:pic>
      <p:sp>
        <p:nvSpPr>
          <p:cNvPr id="6" name="عنصر نائب للمحتوى 5"/>
          <p:cNvSpPr>
            <a:spLocks noGrp="1"/>
          </p:cNvSpPr>
          <p:nvPr>
            <p:ph sz="quarter" idx="4"/>
          </p:nvPr>
        </p:nvSpPr>
        <p:spPr>
          <a:xfrm>
            <a:off x="3563888" y="2736408"/>
            <a:ext cx="4860018" cy="3295495"/>
          </a:xfrm>
          <a:blipFill>
            <a:blip r:embed="rId3"/>
            <a:tile tx="0" ty="0" sx="100000" sy="100000" flip="none" algn="tl"/>
          </a:blipFill>
        </p:spPr>
        <p:txBody>
          <a:bodyPr>
            <a:normAutofit/>
          </a:bodyPr>
          <a:lstStyle/>
          <a:p>
            <a:r>
              <a:rPr lang="ar-IQ" dirty="0">
                <a:solidFill>
                  <a:srgbClr val="7030A0"/>
                </a:solidFill>
                <a:latin typeface="Arial" pitchFamily="34" charset="0"/>
                <a:cs typeface="Arial" pitchFamily="34" charset="0"/>
              </a:rPr>
              <a:t>ان من نتائج ازهار الزراعة ظهور القرى التي تتطور بمرور الوقت اخذت  حتى اصبحت مدن كيش ولكش واوما واور وغيرها  ودخلت في صراع مع بعضها من الاجل الاستلاء على اكبر قدر من الاراضي الزراعية  لان الزراعة كانت عصب الحباة آنذاك . </a:t>
            </a:r>
            <a:endParaRPr lang="en-US" dirty="0">
              <a:solidFill>
                <a:srgbClr val="7030A0"/>
              </a:solidFill>
              <a:latin typeface="Arial" pitchFamily="34" charset="0"/>
              <a:cs typeface="Arial" pitchFamily="34" charset="0"/>
            </a:endParaRPr>
          </a:p>
          <a:p>
            <a:endParaRPr lang="ar-IQ" dirty="0"/>
          </a:p>
        </p:txBody>
      </p:sp>
      <p:pic>
        <p:nvPicPr>
          <p:cNvPr id="8" name="Picture 2" descr="D:\السومريين 6\images.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11561" y="2736408"/>
            <a:ext cx="2664295" cy="33123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81864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99592" y="1166843"/>
            <a:ext cx="7200800" cy="3693319"/>
          </a:xfrm>
          <a:prstGeom prst="rect">
            <a:avLst/>
          </a:prstGeom>
        </p:spPr>
        <p:txBody>
          <a:bodyPr wrap="square">
            <a:spAutoFit/>
          </a:bodyPr>
          <a:lstStyle/>
          <a:p>
            <a:endParaRPr lang="en-US" dirty="0"/>
          </a:p>
          <a:p>
            <a:r>
              <a:rPr lang="ar-IQ" dirty="0"/>
              <a:t>ان اقدم التسميات التي اطلقت على المنطقة الواقعة في اقصى الجنوب بلاد سومر في عصر فجر السلالات ، ومن التسميات الاخرى  التي اطلقت في حدود الالف الثالث  ق م بلاد اكد ليدل على القسم الشمالي من جنوب العراق ، وفي مطلع الالف الثاني ق م اطلق على القسم الجنوبي والوسط مصطلح بابل اما القسم الشمالي كان يطلق عليه اسم بلاد سوبارتو قبل مجيء الاشوريين الى المنطقة ومن التسميات الاخرى التي اطلقت على المنطقة تسمية العراق والتي قد تعني الشاطئ او جرف الجبل حيث عثر على نص باسم اريقا للدلالة على المنطقة الوسطى وربما هي اصل كلمة عراق، وايضا من التسميات التي اطلقت تسمية وادي الرافدين لوجود نهري دجله والفرات .</a:t>
            </a:r>
            <a:endParaRPr lang="en-US" dirty="0"/>
          </a:p>
          <a:p>
            <a:r>
              <a:rPr lang="ar-IQ" dirty="0"/>
              <a:t> </a:t>
            </a:r>
            <a:endParaRPr lang="en-US" dirty="0"/>
          </a:p>
          <a:p>
            <a:r>
              <a:rPr lang="ar-IQ" dirty="0"/>
              <a:t> </a:t>
            </a:r>
            <a:endParaRPr lang="en-US" dirty="0"/>
          </a:p>
        </p:txBody>
      </p:sp>
      <p:sp>
        <p:nvSpPr>
          <p:cNvPr id="4" name="مخطط انسيابي: محطة طرفية 3"/>
          <p:cNvSpPr/>
          <p:nvPr/>
        </p:nvSpPr>
        <p:spPr>
          <a:xfrm>
            <a:off x="2195736" y="548680"/>
            <a:ext cx="2138536" cy="661792"/>
          </a:xfrm>
          <a:prstGeom prst="flowChartTerminator">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IQ" dirty="0">
                <a:solidFill>
                  <a:schemeClr val="tx1"/>
                </a:solidFill>
              </a:rPr>
              <a:t>اسم العراق </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114" y="4221088"/>
            <a:ext cx="4906094" cy="2160240"/>
          </a:xfrm>
          <a:prstGeom prst="rect">
            <a:avLst/>
          </a:prstGeom>
          <a:ln>
            <a:noFill/>
          </a:ln>
          <a:effectLst>
            <a:reflection blurRad="6350" stA="50000" endA="295" endPos="92000" dist="101600" dir="5400000" sy="-100000" algn="bl" rotWithShape="0"/>
            <a:softEdge rad="112500"/>
          </a:effectLst>
          <a:scene3d>
            <a:camera prst="perspectiveRight"/>
            <a:lightRig rig="threePt" dir="t"/>
          </a:scene3d>
        </p:spPr>
      </p:pic>
    </p:spTree>
    <p:extLst>
      <p:ext uri="{BB962C8B-B14F-4D97-AF65-F5344CB8AC3E}">
        <p14:creationId xmlns:p14="http://schemas.microsoft.com/office/powerpoint/2010/main" val="14492108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i="1" dirty="0">
                <a:effectLst>
                  <a:glow rad="139700">
                    <a:schemeClr val="accent3">
                      <a:satMod val="175000"/>
                      <a:alpha val="40000"/>
                    </a:schemeClr>
                  </a:glow>
                </a:effectLst>
                <a:latin typeface="Arial" pitchFamily="34" charset="0"/>
                <a:cs typeface="Arial" pitchFamily="34" charset="0"/>
              </a:rPr>
              <a:t>شكرا لحسن المتابعة </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640349"/>
            <a:ext cx="3816424" cy="3168352"/>
          </a:xfrm>
          <a:prstGeom prst="roundRect">
            <a:avLst>
              <a:gd name="adj" fmla="val 8594"/>
            </a:avLst>
          </a:prstGeom>
          <a:solidFill>
            <a:srgbClr val="FFFFFF">
              <a:shade val="85000"/>
            </a:srgbClr>
          </a:solidFill>
          <a:ln>
            <a:noFill/>
          </a:ln>
          <a:effectLst>
            <a:reflection blurRad="6350" stA="50000" endA="300" endPos="55500" dist="50800" dir="5400000" sy="-100000" algn="bl" rotWithShape="0"/>
          </a:effectLst>
          <a:scene3d>
            <a:camera prst="perspectiveRight"/>
            <a:lightRig rig="threePt" dir="t"/>
          </a:scene3d>
        </p:spPr>
      </p:pic>
    </p:spTree>
    <p:extLst>
      <p:ext uri="{BB962C8B-B14F-4D97-AF65-F5344CB8AC3E}">
        <p14:creationId xmlns:p14="http://schemas.microsoft.com/office/powerpoint/2010/main" val="424797874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a:bodyPr>
          <a:lstStyle/>
          <a:p>
            <a:r>
              <a:rPr lang="ar-IQ" sz="1800" i="1" dirty="0">
                <a:solidFill>
                  <a:srgbClr val="0070C0"/>
                </a:solidFill>
              </a:rPr>
              <a:t>تقسم ارض العراق من الناحية الجيولوجية الى اربع مناطق متميزة هي : </a:t>
            </a:r>
            <a:br>
              <a:rPr lang="en-US" sz="1800" i="1" dirty="0">
                <a:solidFill>
                  <a:srgbClr val="0070C0"/>
                </a:solidFill>
              </a:rPr>
            </a:br>
            <a:endParaRPr lang="ar-IQ" sz="1800" i="1" dirty="0">
              <a:solidFill>
                <a:srgbClr val="0070C0"/>
              </a:solidFill>
            </a:endParaRPr>
          </a:p>
        </p:txBody>
      </p:sp>
      <p:sp>
        <p:nvSpPr>
          <p:cNvPr id="3" name="عنصر نائب للنص 2"/>
          <p:cNvSpPr>
            <a:spLocks noGrp="1"/>
          </p:cNvSpPr>
          <p:nvPr>
            <p:ph type="body" idx="1"/>
          </p:nvPr>
        </p:nvSpPr>
        <p:spPr/>
        <p:txBody>
          <a:bodyPr/>
          <a:lstStyle/>
          <a:p>
            <a:endParaRPr lang="ar-IQ"/>
          </a:p>
        </p:txBody>
      </p:sp>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3608" y="2276872"/>
            <a:ext cx="3456384" cy="3816423"/>
          </a:xfrm>
          <a:prstGeom prst="rect">
            <a:avLst/>
          </a:prstGeom>
          <a:ln w="190500" cap="sq">
            <a:solidFill>
              <a:srgbClr val="C8C6BD"/>
            </a:solidFill>
            <a:prstDash val="solid"/>
            <a:miter lim="800000"/>
          </a:ln>
          <a:effectLst>
            <a:outerShdw blurRad="254000" algn="bl" rotWithShape="0">
              <a:srgbClr val="000000">
                <a:alpha val="43000"/>
              </a:srgbClr>
            </a:outerShdw>
            <a:reflection blurRad="6350" stA="50000" endA="295" endPos="92000" dist="101600" dir="5400000" sy="-100000" algn="bl" rotWithShape="0"/>
          </a:effectLst>
          <a:scene3d>
            <a:camera prst="perspectiveRight"/>
            <a:lightRig rig="threePt" dir="t">
              <a:rot lat="0" lon="0" rev="2100000"/>
            </a:lightRig>
          </a:scene3d>
          <a:sp3d extrusionH="25400">
            <a:bevelT w="304800" h="152400" prst="hardEdge"/>
            <a:extrusionClr>
              <a:srgbClr val="000000"/>
            </a:extrusionClr>
          </a:sp3d>
        </p:spPr>
      </p:pic>
      <p:sp>
        <p:nvSpPr>
          <p:cNvPr id="6" name="عنصر نائب للمحتوى 5"/>
          <p:cNvSpPr>
            <a:spLocks noGrp="1"/>
          </p:cNvSpPr>
          <p:nvPr>
            <p:ph sz="quarter" idx="4"/>
          </p:nvPr>
        </p:nvSpPr>
        <p:spPr>
          <a:xfrm>
            <a:off x="4645152" y="2348880"/>
            <a:ext cx="3419856" cy="3744416"/>
          </a:xfrm>
          <a:blipFill>
            <a:blip r:embed="rId3"/>
            <a:tile tx="0" ty="0" sx="100000" sy="100000" flip="none" algn="tl"/>
          </a:blipFill>
        </p:spPr>
        <p:txBody>
          <a:bodyPr>
            <a:normAutofit fontScale="92500" lnSpcReduction="10000"/>
          </a:bodyPr>
          <a:lstStyle/>
          <a:p>
            <a:r>
              <a:rPr lang="ar-IQ" b="1" i="1" dirty="0">
                <a:latin typeface="Arial" pitchFamily="34" charset="0"/>
                <a:cs typeface="Arial" pitchFamily="34" charset="0"/>
              </a:rPr>
              <a:t>منطقة الجبال الالتوائية في جهات العراق الشمالية والشمالية الشرقية حتى حدود العراق مع سوريا وتشبه في شكلها العام الهلال ويتراوح ارتفاعها بين 1000ـ 3600مترا وصخور هذه الجبال نارية رسوبية شديدة المقاومة ، تكثر فيها الامطار والثلوج وتؤلف المنطقة الجبلية خمسة </a:t>
            </a:r>
            <a:r>
              <a:rPr lang="ar-IQ" sz="1900" b="1" i="1" dirty="0">
                <a:latin typeface="Arial" pitchFamily="34" charset="0"/>
                <a:cs typeface="Arial" pitchFamily="34" charset="0"/>
              </a:rPr>
              <a:t>بالمئة ، ويخترق المنطقة نهر دجلة ويروي الاراضي الواقعة على جانبيه </a:t>
            </a:r>
            <a:r>
              <a:rPr lang="ar-IQ" sz="1900" dirty="0">
                <a:latin typeface="Arial" pitchFamily="34" charset="0"/>
                <a:cs typeface="Arial" pitchFamily="34" charset="0"/>
              </a:rPr>
              <a:t>، </a:t>
            </a:r>
            <a:endParaRPr lang="en-US" sz="1900" b="1" i="1" dirty="0">
              <a:latin typeface="Arial" pitchFamily="34" charset="0"/>
              <a:cs typeface="Arial" pitchFamily="34" charset="0"/>
            </a:endParaRPr>
          </a:p>
        </p:txBody>
      </p:sp>
    </p:spTree>
    <p:extLst>
      <p:ext uri="{BB962C8B-B14F-4D97-AF65-F5344CB8AC3E}">
        <p14:creationId xmlns:p14="http://schemas.microsoft.com/office/powerpoint/2010/main" val="4630135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836712"/>
            <a:ext cx="4392488" cy="5544616"/>
          </a:xfrm>
          <a:prstGeom prst="rect">
            <a:avLst/>
          </a:prstGeom>
          <a:ln>
            <a:noFill/>
          </a:ln>
          <a:effectLst>
            <a:reflection blurRad="6350" stA="52000" endA="300" endPos="35000" dir="5400000" sy="-100000" algn="bl" rotWithShape="0"/>
            <a:softEdge rad="112500"/>
          </a:effectLst>
          <a:scene3d>
            <a:camera prst="perspectiveRight"/>
            <a:lightRig rig="threePt" dir="t"/>
          </a:scene3d>
        </p:spPr>
      </p:pic>
      <p:sp>
        <p:nvSpPr>
          <p:cNvPr id="5" name="سهم إلى اليسار 4"/>
          <p:cNvSpPr/>
          <p:nvPr/>
        </p:nvSpPr>
        <p:spPr>
          <a:xfrm>
            <a:off x="5940152" y="1524720"/>
            <a:ext cx="2202544" cy="360040"/>
          </a:xfrm>
          <a:prstGeom prst="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428031408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03648" y="2924944"/>
            <a:ext cx="2448272" cy="2592288"/>
          </a:xfrm>
        </p:spPr>
      </p:pic>
      <p:sp>
        <p:nvSpPr>
          <p:cNvPr id="6" name="عنصر نائب للمحتوى 5"/>
          <p:cNvSpPr>
            <a:spLocks noGrp="1"/>
          </p:cNvSpPr>
          <p:nvPr>
            <p:ph sz="quarter" idx="4"/>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2500"/>
          </a:bodyPr>
          <a:lstStyle/>
          <a:p>
            <a:r>
              <a:rPr lang="ar-IQ" dirty="0"/>
              <a:t>ولكثرة سقوط الامطار في هذه المنطقة ساعد على نمو النباتات والاشجار وكانت المنطقة منذ عصور قديمة مليئة بالحيوانات المختلفة وتنتشر في المنطقة الكهوف التي التجأ اليها الانسان القديم </a:t>
            </a:r>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052737"/>
            <a:ext cx="6840760" cy="1512168"/>
          </a:xfrm>
          <a:prstGeom prst="rect">
            <a:avLst/>
          </a:prstGeom>
          <a:ln>
            <a:noFill/>
          </a:ln>
          <a:effectLst>
            <a:reflection blurRad="6350" stA="50000" endA="300" endPos="55500" dist="50800" dir="5400000" sy="-100000" algn="bl" rotWithShape="0"/>
            <a:softEdge rad="112500"/>
          </a:effectLst>
          <a:scene3d>
            <a:camera prst="perspectiveLeft"/>
            <a:lightRig rig="threePt" dir="t"/>
          </a:scene3d>
        </p:spPr>
      </p:pic>
    </p:spTree>
    <p:extLst>
      <p:ext uri="{BB962C8B-B14F-4D97-AF65-F5344CB8AC3E}">
        <p14:creationId xmlns:p14="http://schemas.microsoft.com/office/powerpoint/2010/main" val="169506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1052736"/>
            <a:ext cx="7024744" cy="601136"/>
          </a:xfrm>
          <a:solidFill>
            <a:schemeClr val="accent6">
              <a:lumMod val="40000"/>
              <a:lumOff val="60000"/>
            </a:schemeClr>
          </a:solidFill>
        </p:spPr>
        <p:txBody>
          <a:bodyPr>
            <a:normAutofit fontScale="90000"/>
          </a:bodyPr>
          <a:lstStyle/>
          <a:p>
            <a:pPr algn="ctr"/>
            <a:r>
              <a:rPr lang="ar-IQ" dirty="0">
                <a:solidFill>
                  <a:srgbClr val="0070C0"/>
                </a:solidFill>
              </a:rPr>
              <a:t>المنطقة المتموجة </a:t>
            </a:r>
          </a:p>
        </p:txBody>
      </p:sp>
      <p:sp>
        <p:nvSpPr>
          <p:cNvPr id="3" name="عنصر نائب للنص 2"/>
          <p:cNvSpPr>
            <a:spLocks noGrp="1"/>
          </p:cNvSpPr>
          <p:nvPr>
            <p:ph type="body" idx="1"/>
          </p:nvPr>
        </p:nvSpPr>
        <p:spPr>
          <a:xfrm>
            <a:off x="1412111" y="2316009"/>
            <a:ext cx="3057148" cy="45719"/>
          </a:xfrm>
        </p:spPr>
        <p:txBody>
          <a:bodyPr>
            <a:normAutofit fontScale="25000" lnSpcReduction="20000"/>
          </a:bodyPr>
          <a:lstStyle/>
          <a:p>
            <a:endParaRPr lang="ar-IQ" dirty="0"/>
          </a:p>
        </p:txBody>
      </p:sp>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15616" y="2708920"/>
            <a:ext cx="3024335" cy="3096344"/>
          </a:xfrm>
          <a:prstGeom prst="rect">
            <a:avLst/>
          </a:prstGeom>
          <a:ln w="190500" cap="sq">
            <a:solidFill>
              <a:srgbClr val="C8C6BD"/>
            </a:solidFill>
            <a:prstDash val="solid"/>
            <a:miter lim="800000"/>
          </a:ln>
          <a:effectLst>
            <a:outerShdw blurRad="254000" algn="bl" rotWithShape="0">
              <a:srgbClr val="000000">
                <a:alpha val="43000"/>
              </a:srgbClr>
            </a:outerShdw>
            <a:reflection blurRad="6350" stA="50000" endA="295" endPos="92000" dist="101600" dir="5400000" sy="-100000" algn="bl" rotWithShape="0"/>
          </a:effectLst>
          <a:scene3d>
            <a:camera prst="perspectiveRight"/>
            <a:lightRig rig="threePt" dir="t">
              <a:rot lat="0" lon="0" rev="2100000"/>
            </a:lightRig>
          </a:scene3d>
          <a:sp3d extrusionH="25400">
            <a:bevelT w="304800" h="152400" prst="hardEdge"/>
            <a:extrusionClr>
              <a:srgbClr val="000000"/>
            </a:extrusionClr>
          </a:sp3d>
        </p:spPr>
      </p:pic>
      <p:sp>
        <p:nvSpPr>
          <p:cNvPr id="6" name="عنصر نائب للمحتوى 5"/>
          <p:cNvSpPr>
            <a:spLocks noGrp="1"/>
          </p:cNvSpPr>
          <p:nvPr>
            <p:ph sz="quarter" idx="4"/>
          </p:nvPr>
        </p:nvSpPr>
        <p:spPr>
          <a:xfrm>
            <a:off x="4139951" y="1699592"/>
            <a:ext cx="4104457" cy="446571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fontScale="25000" lnSpcReduction="20000"/>
          </a:bodyPr>
          <a:lstStyle/>
          <a:p>
            <a:pPr marL="68580" indent="0">
              <a:buNone/>
            </a:pPr>
            <a:endParaRPr lang="en-US" dirty="0">
              <a:solidFill>
                <a:srgbClr val="FF0000"/>
              </a:solidFill>
            </a:endParaRPr>
          </a:p>
          <a:p>
            <a:r>
              <a:rPr lang="ar-IQ" sz="6400" b="1" i="1" dirty="0">
                <a:solidFill>
                  <a:srgbClr val="00B0F0"/>
                </a:solidFill>
              </a:rPr>
              <a:t>تمتد هذه المنطقة من سفوح المنطقة  الجبلية وحتى السهل الرسوبي وتكون منطقه انتقالية بين المنطقة في اقصى الشمال والشمال الشرقي و بين المنطقة الواقعة في الجنوب وتبلغ مساحتها 15% من مساحة العراق تتآلف من سلاسل جبلية وتلول كثيرة تتخللها السهول الواسعة الخصبة ، وصخور المنطقة كلسيه او رملية ، وتسقط فيها الامطار بنسب عالية ساعدت على نشوء وتطور الزراعة الديمية ، وكانت اقدم المستوطنات الزراعية في العصر الحجري الحديث في هذه المنطقة </a:t>
            </a:r>
            <a:endParaRPr lang="en-US" sz="6400" b="1" i="1" dirty="0">
              <a:solidFill>
                <a:srgbClr val="00B0F0"/>
              </a:solidFill>
            </a:endParaRPr>
          </a:p>
          <a:p>
            <a:pPr marL="68580" indent="0">
              <a:buNone/>
            </a:pPr>
            <a:endParaRPr lang="en-US" dirty="0"/>
          </a:p>
        </p:txBody>
      </p:sp>
    </p:spTree>
    <p:extLst>
      <p:ext uri="{BB962C8B-B14F-4D97-AF65-F5344CB8AC3E}">
        <p14:creationId xmlns:p14="http://schemas.microsoft.com/office/powerpoint/2010/main" val="25927160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نص 2"/>
          <p:cNvSpPr>
            <a:spLocks noGrp="1"/>
          </p:cNvSpPr>
          <p:nvPr>
            <p:ph type="body" idx="1"/>
          </p:nvPr>
        </p:nvSpPr>
        <p:spPr>
          <a:xfrm flipV="1">
            <a:off x="1412111" y="2132856"/>
            <a:ext cx="3057148" cy="183153"/>
          </a:xfrm>
        </p:spPr>
        <p:txBody>
          <a:bodyPr>
            <a:normAutofit fontScale="25000" lnSpcReduction="20000"/>
          </a:bodyPr>
          <a:lstStyle/>
          <a:p>
            <a:endParaRPr lang="ar-IQ" dirty="0"/>
          </a:p>
        </p:txBody>
      </p:sp>
      <p:sp>
        <p:nvSpPr>
          <p:cNvPr id="5" name="عنصر نائب للنص 4"/>
          <p:cNvSpPr>
            <a:spLocks noGrp="1"/>
          </p:cNvSpPr>
          <p:nvPr>
            <p:ph type="body" sz="quarter" idx="3"/>
          </p:nvPr>
        </p:nvSpPr>
        <p:spPr>
          <a:xfrm>
            <a:off x="5011837" y="1988840"/>
            <a:ext cx="3055717" cy="966932"/>
          </a:xfrm>
          <a:solidFill>
            <a:schemeClr val="accent1">
              <a:lumMod val="20000"/>
              <a:lumOff val="80000"/>
            </a:schemeClr>
          </a:solidFill>
        </p:spPr>
        <p:txBody>
          <a:bodyPr/>
          <a:lstStyle/>
          <a:p>
            <a:pPr algn="ctr"/>
            <a:r>
              <a:rPr lang="ar-IQ" dirty="0">
                <a:solidFill>
                  <a:srgbClr val="7030A0"/>
                </a:solidFill>
              </a:rPr>
              <a:t>السهل الرسوبي </a:t>
            </a:r>
            <a:endParaRPr lang="en-US" dirty="0">
              <a:solidFill>
                <a:srgbClr val="7030A0"/>
              </a:solidFill>
            </a:endParaRPr>
          </a:p>
          <a:p>
            <a:endParaRPr lang="ar-IQ" dirty="0"/>
          </a:p>
        </p:txBody>
      </p:sp>
      <p:sp>
        <p:nvSpPr>
          <p:cNvPr id="6" name="عنصر نائب للمحتوى 5"/>
          <p:cNvSpPr>
            <a:spLocks noGrp="1"/>
          </p:cNvSpPr>
          <p:nvPr>
            <p:ph sz="quarter" idx="4"/>
          </p:nvPr>
        </p:nvSpPr>
        <p:spPr>
          <a:solidFill>
            <a:schemeClr val="accent4">
              <a:lumMod val="20000"/>
              <a:lumOff val="80000"/>
            </a:schemeClr>
          </a:solidFill>
        </p:spPr>
        <p:txBody>
          <a:bodyPr>
            <a:normAutofit fontScale="62500" lnSpcReduction="20000"/>
          </a:bodyPr>
          <a:lstStyle/>
          <a:p>
            <a:r>
              <a:rPr lang="ar-IQ" sz="2600" dirty="0"/>
              <a:t>يحتل السهل الرسوبي وسط وجنوب العراق وتبلغ مساحته خمس مساحة العراق ويمتد من الخط الوهمي الذي يصل بين هيت وسامراء شمالا وحتى ساحل الخليج العربي جنوبا ، ويخترق السهل النهران دجلة والفرات ، ويقع في القسم الجنوبي من  السهل الرسوبي منطقة الاهوار والتي تعيش فيها انواع معينة من النباتات والحيوانات ، وتتميز تربة السهل الرسوبي بخصوبتها حتى اطلق عليها ارض السواد وكان السهل الرسوبي  </a:t>
            </a:r>
            <a:endParaRPr lang="en-US" sz="2600" dirty="0"/>
          </a:p>
          <a:p>
            <a:endParaRPr lang="ar-IQ"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492896"/>
            <a:ext cx="3024336" cy="3130674"/>
          </a:xfrm>
          <a:prstGeom prst="rect">
            <a:avLst/>
          </a:prstGeom>
          <a:ln w="190500" cap="sq">
            <a:solidFill>
              <a:srgbClr val="C8C6BD"/>
            </a:solidFill>
            <a:prstDash val="solid"/>
            <a:miter lim="800000"/>
          </a:ln>
          <a:effectLst>
            <a:outerShdw blurRad="254000" algn="bl" rotWithShape="0">
              <a:srgbClr val="000000">
                <a:alpha val="43000"/>
              </a:srgbClr>
            </a:outerShdw>
            <a:reflection blurRad="6350" stA="50000" endA="300" endPos="55000" dir="5400000" sy="-100000" algn="bl" rotWithShape="0"/>
          </a:effectLst>
          <a:scene3d>
            <a:camera prst="perspectiveBelow"/>
            <a:lightRig rig="threePt" dir="t">
              <a:rot lat="0" lon="0" rev="2100000"/>
            </a:lightRig>
          </a:scene3d>
          <a:sp3d extrusionH="25400">
            <a:bevelT w="304800" h="152400" prst="hardEdge"/>
            <a:extrusionClr>
              <a:srgbClr val="000000"/>
            </a:extrusionClr>
          </a:sp3d>
        </p:spPr>
      </p:pic>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620688"/>
            <a:ext cx="7111801" cy="1512168"/>
          </a:xfrm>
          <a:prstGeom prst="rect">
            <a:avLst/>
          </a:prstGeom>
          <a:ln>
            <a:noFill/>
          </a:ln>
          <a:effectLst>
            <a:reflection blurRad="6350" stA="52000" endA="300" endPos="35000" dir="5400000" sy="-100000" algn="bl" rotWithShape="0"/>
            <a:softEdge rad="112500"/>
          </a:effectLst>
          <a:scene3d>
            <a:camera prst="perspectiveLeft"/>
            <a:lightRig rig="threePt" dir="t"/>
          </a:scene3d>
        </p:spPr>
      </p:pic>
    </p:spTree>
    <p:extLst>
      <p:ext uri="{BB962C8B-B14F-4D97-AF65-F5344CB8AC3E}">
        <p14:creationId xmlns:p14="http://schemas.microsoft.com/office/powerpoint/2010/main" val="42605556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endParaRPr lang="ar-IQ"/>
          </a:p>
        </p:txBody>
      </p:sp>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2497" y="116632"/>
            <a:ext cx="4032448" cy="2088232"/>
          </a:xfrm>
          <a:prstGeom prst="rect">
            <a:avLst/>
          </a:prstGeom>
          <a:ln>
            <a:noFill/>
          </a:ln>
          <a:effectLst>
            <a:outerShdw blurRad="292100" dist="139700" dir="2700000" algn="tl" rotWithShape="0">
              <a:srgbClr val="333333">
                <a:alpha val="65000"/>
              </a:srgbClr>
            </a:outerShdw>
            <a:reflection blurRad="6350" stA="50000" endA="300" endPos="90000" dist="50800" dir="5400000" sy="-100000" algn="bl" rotWithShape="0"/>
          </a:effectLst>
          <a:scene3d>
            <a:camera prst="perspectiveBelow"/>
            <a:lightRig rig="threePt" dir="t"/>
          </a:scene3d>
        </p:spPr>
      </p:pic>
      <p:sp>
        <p:nvSpPr>
          <p:cNvPr id="5" name="عنصر نائب للنص 4"/>
          <p:cNvSpPr>
            <a:spLocks noGrp="1"/>
          </p:cNvSpPr>
          <p:nvPr>
            <p:ph type="body" sz="quarter" idx="3"/>
          </p:nvPr>
        </p:nvSpPr>
        <p:spPr>
          <a:xfrm>
            <a:off x="5436096" y="728701"/>
            <a:ext cx="3055717" cy="792088"/>
          </a:xfrm>
          <a:solidFill>
            <a:srgbClr val="FFFF00"/>
          </a:solidFill>
        </p:spPr>
        <p:txBody>
          <a:bodyPr>
            <a:normAutofit/>
          </a:bodyPr>
          <a:lstStyle/>
          <a:p>
            <a:pPr algn="ctr"/>
            <a:r>
              <a:rPr lang="ar-IQ" dirty="0">
                <a:solidFill>
                  <a:srgbClr val="002060"/>
                </a:solidFill>
              </a:rPr>
              <a:t>الهضبة الغربية </a:t>
            </a:r>
          </a:p>
          <a:p>
            <a:endParaRPr lang="ar-IQ" dirty="0"/>
          </a:p>
        </p:txBody>
      </p:sp>
      <p:sp>
        <p:nvSpPr>
          <p:cNvPr id="6" name="عنصر نائب للمحتوى 5"/>
          <p:cNvSpPr>
            <a:spLocks noGrp="1"/>
          </p:cNvSpPr>
          <p:nvPr>
            <p:ph sz="quarter" idx="4"/>
          </p:nvPr>
        </p:nvSpPr>
        <p:spPr>
          <a:xfrm>
            <a:off x="4645151" y="1412776"/>
            <a:ext cx="3846661" cy="4824536"/>
          </a:xfrm>
          <a:solidFill>
            <a:schemeClr val="bg2">
              <a:lumMod val="40000"/>
              <a:lumOff val="60000"/>
            </a:schemeClr>
          </a:solidFill>
        </p:spPr>
        <p:txBody>
          <a:bodyPr>
            <a:normAutofit fontScale="77500" lnSpcReduction="20000"/>
          </a:bodyPr>
          <a:lstStyle/>
          <a:p>
            <a:pPr marL="68580" indent="0">
              <a:buNone/>
            </a:pPr>
            <a:r>
              <a:rPr lang="ar-IQ" dirty="0"/>
              <a:t> </a:t>
            </a:r>
            <a:endParaRPr lang="en-US" dirty="0"/>
          </a:p>
          <a:p>
            <a:r>
              <a:rPr lang="ar-IQ" sz="2500" b="1" i="1" dirty="0">
                <a:solidFill>
                  <a:srgbClr val="002060"/>
                </a:solidFill>
                <a:latin typeface="Arial" pitchFamily="34" charset="0"/>
                <a:cs typeface="Arial" pitchFamily="34" charset="0"/>
              </a:rPr>
              <a:t>وهي اوسع المناطق الاربعة ،حيث تبلغ مساحتها اكثر من نصف مساح</a:t>
            </a:r>
            <a:r>
              <a:rPr lang="ar-SA" sz="2500" b="1" i="1" dirty="0">
                <a:solidFill>
                  <a:srgbClr val="002060"/>
                </a:solidFill>
                <a:latin typeface="Arial" pitchFamily="34" charset="0"/>
                <a:cs typeface="Arial" pitchFamily="34" charset="0"/>
              </a:rPr>
              <a:t>ة</a:t>
            </a:r>
            <a:r>
              <a:rPr lang="ar-IQ" sz="2500" b="1" i="1" dirty="0">
                <a:solidFill>
                  <a:srgbClr val="002060"/>
                </a:solidFill>
                <a:latin typeface="Arial" pitchFamily="34" charset="0"/>
                <a:cs typeface="Arial" pitchFamily="34" charset="0"/>
              </a:rPr>
              <a:t> العراق الكلية وهي جزء متمم لبادية  الشام ، واراضي الهضبة الصحراوية متموجة تقطعها مجموعة من الوديان الطولية وتظهر فيها بعض التلول الصغيرة والكثبان الرملية ،وينحدر سطح الهضبة من الغرب الى الشرق وينتهي بالسهل الرسوبي ،وتسقط الامطار الشديدة في هذه المنطقة في فترات قصيرة ولاسيما في الجزء الشمالي منها ويخترقها نهر الفرات من الشمال الغربي الى الجنوب الشرقي ، ولا تساعد تربة المنطقة الرملية والكلسية على نمو النباتات الا في الواحات ، وكانت الهضبة الصحراوية مسرحا لنزوح الاقوام العربية القديمة من شبه الجزيرة العربية الى ارض العراق . </a:t>
            </a:r>
            <a:endParaRPr lang="en-US" sz="2500" b="1" i="1" dirty="0">
              <a:solidFill>
                <a:srgbClr val="002060"/>
              </a:solidFill>
              <a:latin typeface="Arial" pitchFamily="34" charset="0"/>
              <a:cs typeface="Arial" pitchFamily="34" charset="0"/>
            </a:endParaRPr>
          </a:p>
        </p:txBody>
      </p:sp>
      <p:pic>
        <p:nvPicPr>
          <p:cNvPr id="9" name="عنصر نائب للمحتوى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689" y="2530054"/>
            <a:ext cx="2814256" cy="3605627"/>
          </a:xfrm>
          <a:prstGeom prst="rect">
            <a:avLst/>
          </a:prstGeom>
          <a:ln w="190500" cap="sq">
            <a:solidFill>
              <a:srgbClr val="C8C6BD"/>
            </a:solidFill>
            <a:prstDash val="solid"/>
            <a:miter lim="800000"/>
          </a:ln>
          <a:effectLst>
            <a:outerShdw blurRad="254000" algn="bl" rotWithShape="0">
              <a:srgbClr val="000000">
                <a:alpha val="43000"/>
              </a:srgbClr>
            </a:outerShdw>
            <a:reflection blurRad="6350" stA="50000" endA="300" endPos="90000" dist="50800" dir="5400000" sy="-100000" algn="bl" rotWithShape="0"/>
          </a:effectLst>
          <a:scene3d>
            <a:camera prst="perspectiveLeft"/>
            <a:lightRig rig="threePt" dir="t">
              <a:rot lat="0" lon="0" rev="2100000"/>
            </a:lightRig>
          </a:scene3d>
          <a:sp3d extrusionH="25400">
            <a:bevelT w="304800" h="152400" prst="hardEdge"/>
            <a:extrusionClr>
              <a:srgbClr val="000000"/>
            </a:extrusionClr>
          </a:sp3d>
        </p:spPr>
      </p:pic>
      <p:sp>
        <p:nvSpPr>
          <p:cNvPr id="10" name="سهم إلى اليمين 9"/>
          <p:cNvSpPr/>
          <p:nvPr/>
        </p:nvSpPr>
        <p:spPr>
          <a:xfrm>
            <a:off x="589788" y="3765361"/>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932132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836712"/>
            <a:ext cx="6120680" cy="936104"/>
          </a:xfrm>
          <a:solidFill>
            <a:schemeClr val="accent5">
              <a:lumMod val="20000"/>
              <a:lumOff val="80000"/>
            </a:schemeClr>
          </a:solidFill>
        </p:spPr>
        <p:txBody>
          <a:bodyPr>
            <a:normAutofit/>
            <a:scene3d>
              <a:camera prst="orthographicFront"/>
              <a:lightRig rig="threePt" dir="t"/>
            </a:scene3d>
            <a:sp3d extrusionH="57150">
              <a:bevelT h="25400" prst="softRound"/>
            </a:sp3d>
          </a:bodyPr>
          <a:lstStyle/>
          <a:p>
            <a:r>
              <a:rPr lang="ar-IQ" sz="2000" dirty="0">
                <a:solidFill>
                  <a:srgbClr val="002060"/>
                </a:solidFill>
              </a:rPr>
              <a:t>اثر الخلفية الجغرافية في نشوء وتطور الحضارات </a:t>
            </a:r>
            <a:br>
              <a:rPr lang="en-US" sz="2000" dirty="0">
                <a:solidFill>
                  <a:srgbClr val="002060"/>
                </a:solidFill>
              </a:rPr>
            </a:br>
            <a:endParaRPr lang="ar-IQ" sz="2000" dirty="0">
              <a:solidFill>
                <a:srgbClr val="002060"/>
              </a:solidFill>
            </a:endParaRPr>
          </a:p>
        </p:txBody>
      </p:sp>
      <p:sp>
        <p:nvSpPr>
          <p:cNvPr id="3" name="عنصر نائب للنص 2"/>
          <p:cNvSpPr>
            <a:spLocks noGrp="1"/>
          </p:cNvSpPr>
          <p:nvPr>
            <p:ph type="body" idx="1"/>
          </p:nvPr>
        </p:nvSpPr>
        <p:spPr>
          <a:xfrm flipV="1">
            <a:off x="1412111" y="2204864"/>
            <a:ext cx="3057148" cy="111145"/>
          </a:xfrm>
        </p:spPr>
        <p:txBody>
          <a:bodyPr>
            <a:normAutofit fontScale="25000" lnSpcReduction="20000"/>
          </a:bodyPr>
          <a:lstStyle/>
          <a:p>
            <a:endParaRPr lang="ar-IQ" dirty="0"/>
          </a:p>
        </p:txBody>
      </p:sp>
      <p:sp>
        <p:nvSpPr>
          <p:cNvPr id="6" name="عنصر نائب للمحتوى 5"/>
          <p:cNvSpPr>
            <a:spLocks noGrp="1"/>
          </p:cNvSpPr>
          <p:nvPr>
            <p:ph sz="quarter" idx="4"/>
          </p:nvPr>
        </p:nvSpPr>
        <p:spPr>
          <a:xfrm>
            <a:off x="5076056" y="2132856"/>
            <a:ext cx="3419856" cy="3528392"/>
          </a:xfrm>
          <a:solidFill>
            <a:schemeClr val="accent3">
              <a:lumMod val="20000"/>
              <a:lumOff val="80000"/>
            </a:schemeClr>
          </a:solidFill>
        </p:spPr>
        <p:txBody>
          <a:bodyPr>
            <a:normAutofit fontScale="77500" lnSpcReduction="20000"/>
          </a:bodyPr>
          <a:lstStyle/>
          <a:p>
            <a:r>
              <a:rPr lang="ar-IQ" dirty="0">
                <a:solidFill>
                  <a:srgbClr val="002060"/>
                </a:solidFill>
              </a:rPr>
              <a:t>كان للخلفية الجغرافية في العراق القديم اثرها الكبير في نشوء الحضارات العراقية القديمة وطبعها بطابع خاص مميز وانها كانت العامل الاساس في خلق الحضارات وتطورها ، وقد كانت حياة الانسان  العراقي القديم الذي وضع الاسس الاولى للحضارة عبارة عن صراع طويل وعنيف مع الطبيعة وكانت الغلبة في هذا الصراع الى الانسان ، وتعتبر حضارات العراق القديم من الحضارات العريقة . </a:t>
            </a:r>
            <a:endParaRPr lang="en-US" dirty="0">
              <a:solidFill>
                <a:srgbClr val="002060"/>
              </a:solidFill>
            </a:endParaRPr>
          </a:p>
          <a:p>
            <a:endParaRPr lang="ar-IQ" dirty="0">
              <a:solidFill>
                <a:srgbClr val="002060"/>
              </a:solidFill>
            </a:endParaRPr>
          </a:p>
        </p:txBody>
      </p:sp>
      <p:pic>
        <p:nvPicPr>
          <p:cNvPr id="10" name="عنصر نائب للمحتوى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3608" y="2060848"/>
            <a:ext cx="3456384" cy="3888432"/>
          </a:xfrm>
          <a:prstGeom prst="rect">
            <a:avLst/>
          </a:prstGeom>
          <a:ln w="190500" cap="sq">
            <a:solidFill>
              <a:srgbClr val="C8C6BD"/>
            </a:solidFill>
            <a:prstDash val="solid"/>
            <a:miter lim="800000"/>
          </a:ln>
          <a:effectLst>
            <a:outerShdw blurRad="254000" algn="bl" rotWithShape="0">
              <a:srgbClr val="000000">
                <a:alpha val="43000"/>
              </a:srgbClr>
            </a:outerShdw>
            <a:reflection blurRad="6350" stA="50000" endA="300" endPos="55500" dist="101600" dir="5400000" sy="-100000" algn="bl" rotWithShape="0"/>
          </a:effectLst>
          <a:scene3d>
            <a:camera prst="perspectiveBelow"/>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7874455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نص 2"/>
          <p:cNvSpPr>
            <a:spLocks noGrp="1"/>
          </p:cNvSpPr>
          <p:nvPr>
            <p:ph type="body" idx="1"/>
          </p:nvPr>
        </p:nvSpPr>
        <p:spPr/>
        <p:txBody>
          <a:bodyPr/>
          <a:lstStyle/>
          <a:p>
            <a:endParaRPr lang="ar-IQ"/>
          </a:p>
        </p:txBody>
      </p:sp>
      <p:pic>
        <p:nvPicPr>
          <p:cNvPr id="7" name="عنصر نائب للمحتوى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7624" y="836712"/>
            <a:ext cx="6840760" cy="1438275"/>
          </a:xfrm>
          <a:prstGeom prst="rect">
            <a:avLst/>
          </a:prstGeom>
          <a:ln>
            <a:noFill/>
          </a:ln>
          <a:effectLst>
            <a:reflection blurRad="6350" stA="50000" endA="300" endPos="55500" dist="50800" dir="5400000" sy="-100000" algn="bl" rotWithShape="0"/>
            <a:softEdge rad="112500"/>
          </a:effectLst>
          <a:scene3d>
            <a:camera prst="perspectiveBelow"/>
            <a:lightRig rig="threePt" dir="t"/>
          </a:scene3d>
        </p:spPr>
      </p:pic>
      <p:sp>
        <p:nvSpPr>
          <p:cNvPr id="5" name="عنصر نائب للنص 4"/>
          <p:cNvSpPr>
            <a:spLocks noGrp="1"/>
          </p:cNvSpPr>
          <p:nvPr>
            <p:ph type="body" sz="quarter" idx="3"/>
          </p:nvPr>
        </p:nvSpPr>
        <p:spPr>
          <a:solidFill>
            <a:schemeClr val="bg2">
              <a:lumMod val="75000"/>
            </a:schemeClr>
          </a:solidFill>
        </p:spPr>
        <p:txBody>
          <a:bodyPr/>
          <a:lstStyle/>
          <a:p>
            <a:pPr algn="ctr"/>
            <a:r>
              <a:rPr lang="ar-IQ" i="1" dirty="0">
                <a:solidFill>
                  <a:srgbClr val="0070C0"/>
                </a:solidFill>
              </a:rPr>
              <a:t>الحضارة </a:t>
            </a:r>
          </a:p>
        </p:txBody>
      </p:sp>
      <p:sp>
        <p:nvSpPr>
          <p:cNvPr id="6" name="عنصر نائب للمحتوى 5"/>
          <p:cNvSpPr>
            <a:spLocks noGrp="1"/>
          </p:cNvSpPr>
          <p:nvPr>
            <p:ph sz="quarter" idx="4"/>
          </p:nvPr>
        </p:nvSpPr>
        <p:spPr>
          <a:solidFill>
            <a:schemeClr val="accent1">
              <a:lumMod val="20000"/>
              <a:lumOff val="80000"/>
            </a:schemeClr>
          </a:solidFill>
        </p:spPr>
        <p:txBody>
          <a:bodyPr>
            <a:normAutofit fontScale="62500" lnSpcReduction="20000"/>
          </a:bodyPr>
          <a:lstStyle/>
          <a:p>
            <a:pPr marL="68580" indent="0">
              <a:buNone/>
            </a:pPr>
            <a:endParaRPr lang="en-US" dirty="0">
              <a:latin typeface="Arial" pitchFamily="34" charset="0"/>
              <a:cs typeface="Arial" pitchFamily="34" charset="0"/>
            </a:endParaRPr>
          </a:p>
          <a:p>
            <a:r>
              <a:rPr lang="ar-IQ" dirty="0">
                <a:solidFill>
                  <a:srgbClr val="0070C0"/>
                </a:solidFill>
              </a:rPr>
              <a:t>بدأت الحضارة منذ ان سهل الانسان ايصال الماء الى الارض الزراعية ، وفي ذلك يقول العلامة ادم سمث في كتابه اصل الحضارة ان الحضارة اكتسبت طابعها المميز الواضح بعد ان شرع شخص بتنظيم الحياة على اساس الري والزراعة </a:t>
            </a:r>
            <a:endParaRPr lang="en-US" dirty="0">
              <a:solidFill>
                <a:srgbClr val="0070C0"/>
              </a:solidFill>
            </a:endParaRPr>
          </a:p>
          <a:p>
            <a:r>
              <a:rPr lang="ar-IQ" dirty="0">
                <a:solidFill>
                  <a:srgbClr val="002060"/>
                </a:solidFill>
              </a:rPr>
              <a:t>والزراعة هي الركن الاساس في حضارة الانسان والاساس المادي الصلد للأوجه التطورات المختلفة التي عاشتها الانسانية في جوانبها الفكرية والمادية . وهنك شرطان مهمان لنجاح الزراعة الماء والتربة الخصبة</a:t>
            </a:r>
            <a:endParaRPr lang="en-US" dirty="0">
              <a:solidFill>
                <a:srgbClr val="002060"/>
              </a:solidFill>
            </a:endParaRPr>
          </a:p>
          <a:p>
            <a:endParaRPr lang="ar-IQ" dirty="0"/>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2564904"/>
            <a:ext cx="2880320" cy="33123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reflection blurRad="6350" stA="50000" endA="300" endPos="55500" dist="50800" dir="5400000" sy="-100000" algn="bl" rotWithShape="0"/>
          </a:effectLst>
          <a:scene3d>
            <a:camera prst="perspectiveRigh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58985507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269</TotalTime>
  <Words>717</Words>
  <Application>Microsoft Office PowerPoint</Application>
  <PresentationFormat>عرض على الشاشة (4:3)</PresentationFormat>
  <Paragraphs>30</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Century Gothic</vt:lpstr>
      <vt:lpstr>Wingdings 2</vt:lpstr>
      <vt:lpstr>أوستن</vt:lpstr>
      <vt:lpstr>عرض تقديمي في PowerPoint</vt:lpstr>
      <vt:lpstr>تقسم ارض العراق من الناحية الجيولوجية الى اربع مناطق متميزة هي :  </vt:lpstr>
      <vt:lpstr>عرض تقديمي في PowerPoint</vt:lpstr>
      <vt:lpstr>عرض تقديمي في PowerPoint</vt:lpstr>
      <vt:lpstr>المنطقة المتموجة </vt:lpstr>
      <vt:lpstr>عرض تقديمي في PowerPoint</vt:lpstr>
      <vt:lpstr>عرض تقديمي في PowerPoint</vt:lpstr>
      <vt:lpstr>اثر الخلفية الجغرافية في نشوء وتطور الحضارات  </vt:lpstr>
      <vt:lpstr>عرض تقديمي في PowerPoint</vt:lpstr>
      <vt:lpstr>عرض تقديمي في PowerPoint</vt:lpstr>
      <vt:lpstr>عرض تقديمي في PowerPoint</vt:lpstr>
      <vt:lpstr>عرض تقديمي في PowerPoint</vt:lpstr>
      <vt:lpstr>شكرا لحسن المتابعة </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جغرافية العراق قديما</dc:title>
  <dc:creator>compaq</dc:creator>
  <cp:lastModifiedBy>Maher</cp:lastModifiedBy>
  <cp:revision>35</cp:revision>
  <dcterms:created xsi:type="dcterms:W3CDTF">2020-04-23T13:53:35Z</dcterms:created>
  <dcterms:modified xsi:type="dcterms:W3CDTF">2021-02-02T21:19:52Z</dcterms:modified>
</cp:coreProperties>
</file>